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8" d="100"/>
          <a:sy n="108" d="100"/>
        </p:scale>
        <p:origin x="-78" y="-14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ABC6A5-B651-4405-BBD4-29BC2A35FC8E}" type="datetimeFigureOut">
              <a:rPr lang="en-US" smtClean="0"/>
              <a:t>11/4/2014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2A6C89-5AF6-45CF-9DC5-8C0BFAF89F6B}" type="slidenum">
              <a:rPr lang="en-US" smtClean="0"/>
              <a:t>‹#›</a:t>
            </a:fld>
            <a:endParaRPr lang="en-US"/>
          </a:p>
        </p:txBody>
      </p:sp>
    </p:spTree>
    <p:extLst>
      <p:ext uri="{BB962C8B-B14F-4D97-AF65-F5344CB8AC3E}">
        <p14:creationId xmlns:p14="http://schemas.microsoft.com/office/powerpoint/2010/main" val="2269381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Secondary Science - Astronomy</a:t>
            </a:r>
            <a:endParaRPr lang="en-US" dirty="0"/>
          </a:p>
        </p:txBody>
      </p:sp>
    </p:spTree>
    <p:extLst>
      <p:ext uri="{BB962C8B-B14F-4D97-AF65-F5344CB8AC3E}">
        <p14:creationId xmlns:p14="http://schemas.microsoft.com/office/powerpoint/2010/main" val="397177725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tandar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Secondary Science - Astronomy</a:t>
            </a:r>
            <a:endParaRPr lang="en-US" dirty="0"/>
          </a:p>
        </p:txBody>
      </p:sp>
    </p:spTree>
    <p:extLst>
      <p:ext uri="{BB962C8B-B14F-4D97-AF65-F5344CB8AC3E}">
        <p14:creationId xmlns:p14="http://schemas.microsoft.com/office/powerpoint/2010/main" val="1629883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ocess Skill">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Secondary Science - Astronomy</a:t>
            </a:r>
            <a:endParaRPr lang="en-US" dirty="0"/>
          </a:p>
        </p:txBody>
      </p:sp>
      <p:sp>
        <p:nvSpPr>
          <p:cNvPr id="6" name="Date Placeholder 3"/>
          <p:cNvSpPr txBox="1">
            <a:spLocks/>
          </p:cNvSpPr>
          <p:nvPr userDrawn="1"/>
        </p:nvSpPr>
        <p:spPr>
          <a:xfrm>
            <a:off x="6648855" y="6356351"/>
            <a:ext cx="20574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smtClean="0"/>
              <a:t>Process Skill</a:t>
            </a:r>
            <a:endParaRPr lang="en-US" dirty="0"/>
          </a:p>
        </p:txBody>
      </p:sp>
    </p:spTree>
    <p:extLst>
      <p:ext uri="{BB962C8B-B14F-4D97-AF65-F5344CB8AC3E}">
        <p14:creationId xmlns:p14="http://schemas.microsoft.com/office/powerpoint/2010/main" val="145905481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October 2014</a:t>
            </a:r>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Secondary Science - Astronomy</a:t>
            </a:r>
            <a:endParaRPr lang="en-US" dirty="0"/>
          </a:p>
        </p:txBody>
      </p:sp>
      <p:sp>
        <p:nvSpPr>
          <p:cNvPr id="7" name="Subtitle 2"/>
          <p:cNvSpPr txBox="1">
            <a:spLocks/>
          </p:cNvSpPr>
          <p:nvPr userDrawn="1"/>
        </p:nvSpPr>
        <p:spPr>
          <a:xfrm>
            <a:off x="476655" y="428017"/>
            <a:ext cx="8229600" cy="5749047"/>
          </a:xfrm>
          <a:prstGeom prst="rect">
            <a:avLst/>
          </a:prstGeom>
        </p:spPr>
        <p:txBody>
          <a:bodyPr>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chemeClr val="tx1"/>
                </a:solidFill>
                <a:latin typeface="Comic Sans MS" panose="030F0702030302020204" pitchFamily="66" charset="0"/>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14805318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iming>
    <p:tnLst>
      <p:par>
        <p:cTn id="1" dur="indefinite" restart="never" nodeType="tmRoot"/>
      </p:par>
    </p:tnLst>
  </p:timing>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demonstrate safe practices during laboratory and field investigations.[AST.1A]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Astronomy</a:t>
            </a:r>
            <a:endParaRPr lang="en-US" dirty="0"/>
          </a:p>
        </p:txBody>
      </p:sp>
    </p:spTree>
    <p:extLst>
      <p:ext uri="{BB962C8B-B14F-4D97-AF65-F5344CB8AC3E}">
        <p14:creationId xmlns:p14="http://schemas.microsoft.com/office/powerpoint/2010/main" val="19082641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communicate valid conclusions in writing, oral presentations, and through collaborative projects.[AST.2H]</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Astronomy</a:t>
            </a:r>
            <a:endParaRPr lang="en-US" dirty="0"/>
          </a:p>
        </p:txBody>
      </p:sp>
    </p:spTree>
    <p:extLst>
      <p:ext uri="{BB962C8B-B14F-4D97-AF65-F5344CB8AC3E}">
        <p14:creationId xmlns:p14="http://schemas.microsoft.com/office/powerpoint/2010/main" val="33022591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astronomical technology such as telescopes, binoculars, sextants, computers, and software.[AST.2I]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Astronomy</a:t>
            </a:r>
            <a:endParaRPr lang="en-US" dirty="0"/>
          </a:p>
        </p:txBody>
      </p:sp>
    </p:spTree>
    <p:extLst>
      <p:ext uri="{BB962C8B-B14F-4D97-AF65-F5344CB8AC3E}">
        <p14:creationId xmlns:p14="http://schemas.microsoft.com/office/powerpoint/2010/main" val="35158162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0000" lnSpcReduction="20000"/>
          </a:bodyPr>
          <a:lstStyle/>
          <a:p>
            <a:r>
              <a:rPr lang="en-US" dirty="0"/>
              <a:t>in all fields of science, analyze, evaluate, and critique scientific explanations by using empirical evidence, logical reasoning, and experimental and observational testing, including examining all sides of scientific evidence of those scientific explanations, so as to encourage critical thinking by the student.[AST.3A]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Astronomy</a:t>
            </a:r>
            <a:endParaRPr lang="en-US" dirty="0"/>
          </a:p>
        </p:txBody>
      </p:sp>
    </p:spTree>
    <p:extLst>
      <p:ext uri="{BB962C8B-B14F-4D97-AF65-F5344CB8AC3E}">
        <p14:creationId xmlns:p14="http://schemas.microsoft.com/office/powerpoint/2010/main" val="17716763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a:t>communicate and apply scientific information extracted from various sources such as current events, news reports, published journal articles, and marketing materials.[AST.3B]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Astronomy</a:t>
            </a:r>
            <a:endParaRPr lang="en-US" dirty="0"/>
          </a:p>
        </p:txBody>
      </p:sp>
    </p:spTree>
    <p:extLst>
      <p:ext uri="{BB962C8B-B14F-4D97-AF65-F5344CB8AC3E}">
        <p14:creationId xmlns:p14="http://schemas.microsoft.com/office/powerpoint/2010/main" val="37492410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draw inferences based on data related to promotional materials for products and services.[AST.3C]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Astronomy</a:t>
            </a:r>
            <a:endParaRPr lang="en-US" dirty="0"/>
          </a:p>
        </p:txBody>
      </p:sp>
    </p:spTree>
    <p:extLst>
      <p:ext uri="{BB962C8B-B14F-4D97-AF65-F5344CB8AC3E}">
        <p14:creationId xmlns:p14="http://schemas.microsoft.com/office/powerpoint/2010/main" val="35288185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evaluate the impact of research on scientific thought, society, and the environment.[AST.3D]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Astronomy</a:t>
            </a:r>
            <a:endParaRPr lang="en-US" dirty="0"/>
          </a:p>
        </p:txBody>
      </p:sp>
    </p:spTree>
    <p:extLst>
      <p:ext uri="{BB962C8B-B14F-4D97-AF65-F5344CB8AC3E}">
        <p14:creationId xmlns:p14="http://schemas.microsoft.com/office/powerpoint/2010/main" val="25391501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describe the connection between astronomy and future careers.[AST.3E]</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Astronomy</a:t>
            </a:r>
            <a:endParaRPr lang="en-US" dirty="0"/>
          </a:p>
        </p:txBody>
      </p:sp>
    </p:spTree>
    <p:extLst>
      <p:ext uri="{BB962C8B-B14F-4D97-AF65-F5344CB8AC3E}">
        <p14:creationId xmlns:p14="http://schemas.microsoft.com/office/powerpoint/2010/main" val="27360924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demonstrate an understanding of the use and conservation of resources and the proper disposal or recycling of materials.[AST.1B]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Astronomy</a:t>
            </a:r>
            <a:endParaRPr lang="en-US" dirty="0"/>
          </a:p>
        </p:txBody>
      </p:sp>
    </p:spTree>
    <p:extLst>
      <p:ext uri="{BB962C8B-B14F-4D97-AF65-F5344CB8AC3E}">
        <p14:creationId xmlns:p14="http://schemas.microsoft.com/office/powerpoint/2010/main" val="30132207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know the definition of science and understand that it has limitations, as specified in subsection (b)(2) of this section.[AST.2A]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Astronomy</a:t>
            </a:r>
            <a:endParaRPr lang="en-US" dirty="0"/>
          </a:p>
        </p:txBody>
      </p:sp>
    </p:spTree>
    <p:extLst>
      <p:ext uri="{BB962C8B-B14F-4D97-AF65-F5344CB8AC3E}">
        <p14:creationId xmlns:p14="http://schemas.microsoft.com/office/powerpoint/2010/main" val="33646666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0000" lnSpcReduction="20000"/>
          </a:bodyPr>
          <a:lstStyle/>
          <a:p>
            <a:r>
              <a:rPr lang="en-US" dirty="0"/>
              <a:t>know that scientific hypotheses are tentative and testable statements that must be capable of being supported or not supported by observational evidence. Hypotheses of durable explanatory power which have been tested over a wide variety of conditions are incorporated into theories.[AST.2B]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Astronomy</a:t>
            </a:r>
            <a:endParaRPr lang="en-US" dirty="0"/>
          </a:p>
        </p:txBody>
      </p:sp>
    </p:spTree>
    <p:extLst>
      <p:ext uri="{BB962C8B-B14F-4D97-AF65-F5344CB8AC3E}">
        <p14:creationId xmlns:p14="http://schemas.microsoft.com/office/powerpoint/2010/main" val="2852193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0000" lnSpcReduction="20000"/>
          </a:bodyPr>
          <a:lstStyle/>
          <a:p>
            <a:r>
              <a:rPr lang="en-US" dirty="0"/>
              <a:t>know that scientific theories are based on natural and physical phenomena and are capable of being tested by multiple independent researchers. Unlike hypotheses, scientific theories are well-established and highly-reliable explanations, but may be subject to change as new areas of science and new technologies are developed.[AST.2C]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Astronomy</a:t>
            </a:r>
            <a:endParaRPr lang="en-US" dirty="0"/>
          </a:p>
        </p:txBody>
      </p:sp>
    </p:spTree>
    <p:extLst>
      <p:ext uri="{BB962C8B-B14F-4D97-AF65-F5344CB8AC3E}">
        <p14:creationId xmlns:p14="http://schemas.microsoft.com/office/powerpoint/2010/main" val="9690020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distinguish between scientific hypotheses and scientific theories.[AST.2D]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Astronomy</a:t>
            </a:r>
            <a:endParaRPr lang="en-US" dirty="0"/>
          </a:p>
        </p:txBody>
      </p:sp>
    </p:spTree>
    <p:extLst>
      <p:ext uri="{BB962C8B-B14F-4D97-AF65-F5344CB8AC3E}">
        <p14:creationId xmlns:p14="http://schemas.microsoft.com/office/powerpoint/2010/main" val="30202355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plan and implement investigative procedures, including making observations, asking questions, formulating testable hypotheses, and selecting equipment and technology.[AST.2E]</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Astronomy</a:t>
            </a:r>
            <a:endParaRPr lang="en-US" dirty="0"/>
          </a:p>
        </p:txBody>
      </p:sp>
    </p:spTree>
    <p:extLst>
      <p:ext uri="{BB962C8B-B14F-4D97-AF65-F5344CB8AC3E}">
        <p14:creationId xmlns:p14="http://schemas.microsoft.com/office/powerpoint/2010/main" val="8859827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collect data and make measurements with accuracy and precision.[AST.2F]</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Astronomy</a:t>
            </a:r>
            <a:endParaRPr lang="en-US" dirty="0"/>
          </a:p>
        </p:txBody>
      </p:sp>
    </p:spTree>
    <p:extLst>
      <p:ext uri="{BB962C8B-B14F-4D97-AF65-F5344CB8AC3E}">
        <p14:creationId xmlns:p14="http://schemas.microsoft.com/office/powerpoint/2010/main" val="9901691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organize, analyze, evaluate, make inferences, and predict trends from data, including making new revised hypotheses when appropriate.[AST.2G]</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Astronomy</a:t>
            </a:r>
            <a:endParaRPr lang="en-US" dirty="0"/>
          </a:p>
        </p:txBody>
      </p:sp>
    </p:spTree>
    <p:extLst>
      <p:ext uri="{BB962C8B-B14F-4D97-AF65-F5344CB8AC3E}">
        <p14:creationId xmlns:p14="http://schemas.microsoft.com/office/powerpoint/2010/main" val="40835865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47</TotalTime>
  <Words>481</Words>
  <Application>Microsoft Office PowerPoint</Application>
  <PresentationFormat>On-screen Show (4:3)</PresentationFormat>
  <Paragraphs>48</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Caviness, Crysten</dc:creator>
  <cp:lastModifiedBy>Internal User</cp:lastModifiedBy>
  <cp:revision>8</cp:revision>
  <dcterms:created xsi:type="dcterms:W3CDTF">2014-10-20T16:17:28Z</dcterms:created>
  <dcterms:modified xsi:type="dcterms:W3CDTF">2014-11-04T16:11:24Z</dcterms:modified>
</cp:coreProperties>
</file>